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9" r:id="rId7"/>
    <p:sldId id="266" r:id="rId8"/>
    <p:sldId id="261" r:id="rId9"/>
    <p:sldId id="278" r:id="rId10"/>
    <p:sldId id="277" r:id="rId11"/>
    <p:sldId id="262" r:id="rId12"/>
    <p:sldId id="276" r:id="rId13"/>
    <p:sldId id="279" r:id="rId14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D46"/>
    <a:srgbClr val="000099"/>
    <a:srgbClr val="FDF7F2"/>
    <a:srgbClr val="F1E4E2"/>
    <a:srgbClr val="E3F2ED"/>
    <a:srgbClr val="EBEAF3"/>
    <a:srgbClr val="0010A8"/>
    <a:srgbClr val="2275B4"/>
    <a:srgbClr val="EAEAEA"/>
    <a:srgbClr val="78A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4598" autoAdjust="0"/>
  </p:normalViewPr>
  <p:slideViewPr>
    <p:cSldViewPr snapToGrid="0" showGuides="1">
      <p:cViewPr>
        <p:scale>
          <a:sx n="60" d="100"/>
          <a:sy n="60" d="100"/>
        </p:scale>
        <p:origin x="90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88469061826825"/>
          <c:y val="0.11274097880229204"/>
          <c:w val="0.72777791533579284"/>
          <c:h val="0.8600089494151280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Mental Illness Vs No Mental Illness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  <a:alpha val="96000"/>
              </a:schemeClr>
            </a:solidFill>
            <a:ln>
              <a:solidFill>
                <a:srgbClr val="FFFF00"/>
              </a:solidFill>
            </a:ln>
          </c:spPr>
          <c:dPt>
            <c:idx val="0"/>
            <c:bubble3D val="0"/>
            <c:explosion val="1"/>
            <c:spPr>
              <a:solidFill>
                <a:srgbClr val="FFC000">
                  <a:alpha val="96000"/>
                </a:srgbClr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39-44E9-969B-EE32C6E24ABD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  <a:alpha val="96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839-44E9-969B-EE32C6E24ABD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39-44E9-969B-EE32C6E24ABD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39-44E9-969B-EE32C6E24ABD}"/>
                </c:ext>
              </c:extLst>
            </c:dLbl>
            <c:spPr>
              <a:solidFill>
                <a:srgbClr val="E3F2E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102D4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 Mental Illness</c:v>
                </c:pt>
                <c:pt idx="1">
                  <c:v>Menatl Illness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69.599999999999994</c:v>
                </c:pt>
                <c:pt idx="1">
                  <c:v>30.4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9-44E9-969B-EE32C6E24AB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3.0590482683971664E-3"/>
          <c:y val="0.87674882591519021"/>
          <c:w val="0.33373960312421058"/>
          <c:h val="0.1128525538993545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>
      <a:softEdge rad="27940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55DC7-695A-478B-ADBD-D2F6B92AE102}" type="doc">
      <dgm:prSet loTypeId="urn:microsoft.com/office/officeart/2005/8/layout/hProcess10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31DA62-52CA-415B-8EAB-9E119A64ED44}">
      <dgm:prSet phldrT="[Text]" custT="1"/>
      <dgm:spPr>
        <a:ln w="15875">
          <a:solidFill>
            <a:srgbClr val="102D46"/>
          </a:solidFill>
        </a:ln>
      </dgm:spPr>
      <dgm:t>
        <a:bodyPr vert="horz"/>
        <a:lstStyle/>
        <a:p>
          <a:pPr algn="ctr">
            <a:lnSpc>
              <a:spcPct val="100000"/>
            </a:lnSpc>
          </a:pPr>
          <a:r>
            <a: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15</a:t>
          </a:r>
          <a:r>
            <a:rPr lang="en-US" sz="1400" b="1">
              <a:solidFill>
                <a:schemeClr val="tx1"/>
              </a:solidFill>
              <a:latin typeface="Sitka Heading" panose="02000505000000020004" pitchFamily="2" charset="0"/>
            </a:rPr>
            <a:t> Model Features</a:t>
          </a:r>
        </a:p>
        <a:p>
          <a:pPr algn="ctr">
            <a:lnSpc>
              <a:spcPct val="100000"/>
            </a:lnSpc>
          </a:pPr>
          <a:r>
            <a:rPr lang="en-US" sz="1400" b="1">
              <a:solidFill>
                <a:schemeClr val="tx1"/>
              </a:solidFill>
              <a:latin typeface="Sitka Heading" panose="02000505000000020004" pitchFamily="2" charset="0"/>
            </a:rPr>
            <a:t>Health, Lifestyle &amp; Socio-Economic Status</a:t>
          </a:r>
          <a:endParaRPr lang="en-US" sz="1400" b="1" dirty="0">
            <a:solidFill>
              <a:schemeClr val="tx1"/>
            </a:solidFill>
            <a:latin typeface="Sitka Heading" panose="02000505000000020004" pitchFamily="2" charset="0"/>
          </a:endParaRPr>
        </a:p>
      </dgm:t>
    </dgm:pt>
    <dgm:pt modelId="{5A4A2A20-3BA1-4C1E-9FC4-2C8EA3163448}" type="parTrans" cxnId="{DA791A46-7846-4368-98F0-C0F0ABAF6832}">
      <dgm:prSet/>
      <dgm:spPr/>
      <dgm:t>
        <a:bodyPr/>
        <a:lstStyle/>
        <a:p>
          <a:endParaRPr lang="en-US"/>
        </a:p>
      </dgm:t>
    </dgm:pt>
    <dgm:pt modelId="{FAA312E8-1104-4A0E-B878-150C69F5BF1C}" type="sibTrans" cxnId="{DA791A46-7846-4368-98F0-C0F0ABAF6832}">
      <dgm:prSet custT="1"/>
      <dgm:spPr/>
      <dgm:t>
        <a:bodyPr/>
        <a:lstStyle/>
        <a:p>
          <a:endParaRPr lang="en-US" sz="1800" dirty="0"/>
        </a:p>
      </dgm:t>
    </dgm:pt>
    <dgm:pt modelId="{B9F8F009-C628-4B59-B73C-50E29A4500DF}">
      <dgm:prSet phldrT="[Text]" custT="1"/>
      <dgm:spPr>
        <a:ln w="15875">
          <a:solidFill>
            <a:srgbClr val="102D46"/>
          </a:solidFill>
        </a:ln>
      </dgm:spPr>
      <dgm:t>
        <a:bodyPr/>
        <a:lstStyle/>
        <a:p>
          <a:pPr algn="ctr">
            <a:lnSpc>
              <a:spcPct val="100000"/>
            </a:lnSpc>
          </a:pPr>
          <a:r>
            <a:rPr lang="en-US" sz="1400" b="1">
              <a:solidFill>
                <a:schemeClr val="tx1"/>
              </a:solidFill>
              <a:latin typeface="Sitka Heading" panose="02000505000000020004" pitchFamily="2" charset="0"/>
            </a:rPr>
            <a:t>AI Model Using CatBoost</a:t>
          </a:r>
          <a:endParaRPr lang="en-US" sz="1400" b="1" dirty="0">
            <a:solidFill>
              <a:schemeClr val="tx1"/>
            </a:solidFill>
            <a:latin typeface="Sitka Heading" panose="02000505000000020004" pitchFamily="2" charset="0"/>
          </a:endParaRPr>
        </a:p>
      </dgm:t>
    </dgm:pt>
    <dgm:pt modelId="{EA3E554B-41B8-4931-B092-6E08EB03B3F6}" type="parTrans" cxnId="{3C3FD7AC-A443-4493-B675-18986D7D405C}">
      <dgm:prSet/>
      <dgm:spPr/>
      <dgm:t>
        <a:bodyPr/>
        <a:lstStyle/>
        <a:p>
          <a:endParaRPr lang="en-US"/>
        </a:p>
      </dgm:t>
    </dgm:pt>
    <dgm:pt modelId="{494DDF78-FAFF-4750-9DC4-81520CC4B1AA}" type="sibTrans" cxnId="{3C3FD7AC-A443-4493-B675-18986D7D405C}">
      <dgm:prSet custT="1"/>
      <dgm:spPr/>
      <dgm:t>
        <a:bodyPr/>
        <a:lstStyle/>
        <a:p>
          <a:endParaRPr lang="en-US" sz="1800" dirty="0"/>
        </a:p>
      </dgm:t>
    </dgm:pt>
    <dgm:pt modelId="{8303BDBB-A837-41ED-9F89-DAC336334336}">
      <dgm:prSet phldrT="[Text]" custT="1"/>
      <dgm:spPr>
        <a:ln w="15875">
          <a:solidFill>
            <a:srgbClr val="102D46"/>
          </a:solidFill>
        </a:ln>
      </dgm:spPr>
      <dgm:t>
        <a:bodyPr/>
        <a:lstStyle/>
        <a:p>
          <a:pPr algn="ctr">
            <a:lnSpc>
              <a:spcPct val="100000"/>
            </a:lnSpc>
          </a:pPr>
          <a:r>
            <a:rPr lang="en-US" sz="1400" b="1">
              <a:solidFill>
                <a:schemeClr val="tx1"/>
              </a:solidFill>
              <a:latin typeface="Sitka Heading" panose="02000505000000020004" pitchFamily="2" charset="0"/>
            </a:rPr>
            <a:t>Model Predicting Mental Illness</a:t>
          </a:r>
          <a:endParaRPr lang="en-US" sz="1400" b="1" dirty="0">
            <a:solidFill>
              <a:schemeClr val="tx1"/>
            </a:solidFill>
            <a:latin typeface="Sitka Heading" panose="02000505000000020004" pitchFamily="2" charset="0"/>
          </a:endParaRPr>
        </a:p>
      </dgm:t>
    </dgm:pt>
    <dgm:pt modelId="{A41480D8-C00E-4ED0-B061-ABA0221199B2}" type="parTrans" cxnId="{C9B17CC5-1E44-4CA9-97AE-C640871DDB97}">
      <dgm:prSet/>
      <dgm:spPr/>
      <dgm:t>
        <a:bodyPr/>
        <a:lstStyle/>
        <a:p>
          <a:endParaRPr lang="en-US"/>
        </a:p>
      </dgm:t>
    </dgm:pt>
    <dgm:pt modelId="{F6392D80-F451-41BE-9324-B30AE296B9B8}" type="sibTrans" cxnId="{C9B17CC5-1E44-4CA9-97AE-C640871DDB97}">
      <dgm:prSet/>
      <dgm:spPr/>
      <dgm:t>
        <a:bodyPr/>
        <a:lstStyle/>
        <a:p>
          <a:endParaRPr lang="en-US"/>
        </a:p>
      </dgm:t>
    </dgm:pt>
    <dgm:pt modelId="{C703252B-1502-4C96-9BAF-149275192A3F}">
      <dgm:prSet phldrT="[Text]" custT="1"/>
      <dgm:spPr>
        <a:ln w="15875">
          <a:solidFill>
            <a:srgbClr val="102D46"/>
          </a:solidFill>
        </a:ln>
      </dgm:spPr>
      <dgm:t>
        <a:bodyPr/>
        <a:lstStyle/>
        <a:p>
          <a:pPr algn="ctr">
            <a:lnSpc>
              <a:spcPct val="100000"/>
            </a:lnSpc>
          </a:pPr>
          <a:r>
            <a:rPr lang="en-US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sz="1400" b="1">
              <a:solidFill>
                <a:schemeClr val="tx1"/>
              </a:solidFill>
              <a:latin typeface="Sitka Heading" panose="02000505000000020004" pitchFamily="2" charset="0"/>
              <a:cs typeface="Calibri" panose="020F0502020204030204" pitchFamily="34" charset="0"/>
            </a:rPr>
            <a:t> Newly added Features </a:t>
          </a:r>
        </a:p>
        <a:p>
          <a:pPr algn="ctr">
            <a:lnSpc>
              <a:spcPct val="100000"/>
            </a:lnSpc>
          </a:pPr>
          <a:r>
            <a:rPr lang="en-US" sz="1400" b="1">
              <a:solidFill>
                <a:schemeClr val="tx1"/>
              </a:solidFill>
              <a:latin typeface="Sitka Heading" panose="02000505000000020004" pitchFamily="2" charset="0"/>
              <a:cs typeface="Calibri" panose="020F0502020204030204" pitchFamily="34" charset="0"/>
            </a:rPr>
            <a:t>(age_bin, income_range)</a:t>
          </a:r>
          <a:endParaRPr lang="en-US" sz="1400" b="1" dirty="0">
            <a:solidFill>
              <a:schemeClr val="tx1"/>
            </a:solidFill>
            <a:latin typeface="Sitka Heading" panose="02000505000000020004" pitchFamily="2" charset="0"/>
            <a:cs typeface="Calibri" panose="020F0502020204030204" pitchFamily="34" charset="0"/>
          </a:endParaRPr>
        </a:p>
      </dgm:t>
    </dgm:pt>
    <dgm:pt modelId="{CEF633A5-A8DD-4066-BC20-4AA07935EC01}" type="parTrans" cxnId="{16DE4E5A-9368-445A-9774-22E554E68938}">
      <dgm:prSet/>
      <dgm:spPr/>
      <dgm:t>
        <a:bodyPr/>
        <a:lstStyle/>
        <a:p>
          <a:endParaRPr lang="en-GB"/>
        </a:p>
      </dgm:t>
    </dgm:pt>
    <dgm:pt modelId="{8FB632D8-856D-4F3B-8B16-95538647FA72}" type="sibTrans" cxnId="{16DE4E5A-9368-445A-9774-22E554E68938}">
      <dgm:prSet/>
      <dgm:spPr/>
      <dgm:t>
        <a:bodyPr/>
        <a:lstStyle/>
        <a:p>
          <a:endParaRPr lang="en-GB"/>
        </a:p>
      </dgm:t>
    </dgm:pt>
    <dgm:pt modelId="{02EA63A8-4851-4438-89E3-86B6EDEA013F}" type="pres">
      <dgm:prSet presAssocID="{B1D55DC7-695A-478B-ADBD-D2F6B92AE102}" presName="Name0" presStyleCnt="0">
        <dgm:presLayoutVars>
          <dgm:dir/>
          <dgm:resizeHandles val="exact"/>
        </dgm:presLayoutVars>
      </dgm:prSet>
      <dgm:spPr/>
    </dgm:pt>
    <dgm:pt modelId="{C88FF34D-BD2F-4F5B-B5E1-AA29ECF05DE4}" type="pres">
      <dgm:prSet presAssocID="{0831DA62-52CA-415B-8EAB-9E119A64ED44}" presName="composite" presStyleCnt="0"/>
      <dgm:spPr/>
    </dgm:pt>
    <dgm:pt modelId="{9C94431D-ED8D-4DDF-A5AA-A7283D064BDD}" type="pres">
      <dgm:prSet presAssocID="{0831DA62-52CA-415B-8EAB-9E119A64ED44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>
          <a:solidFill>
            <a:srgbClr val="102D46"/>
          </a:solidFill>
        </a:ln>
      </dgm:spPr>
    </dgm:pt>
    <dgm:pt modelId="{76E92286-511F-4477-BC60-26FC73B94B6A}" type="pres">
      <dgm:prSet presAssocID="{0831DA62-52CA-415B-8EAB-9E119A64ED44}" presName="txNode" presStyleLbl="node1" presStyleIdx="0" presStyleCnt="4" custLinFactNeighborY="17025">
        <dgm:presLayoutVars>
          <dgm:bulletEnabled val="1"/>
        </dgm:presLayoutVars>
      </dgm:prSet>
      <dgm:spPr>
        <a:xfrm>
          <a:off x="244102" y="2675030"/>
          <a:ext cx="1492447" cy="1492447"/>
        </a:xfrm>
      </dgm:spPr>
    </dgm:pt>
    <dgm:pt modelId="{19C71BFD-2608-4CE5-BE18-68CAF8495DFB}" type="pres">
      <dgm:prSet presAssocID="{FAA312E8-1104-4A0E-B878-150C69F5BF1C}" presName="sibTrans" presStyleLbl="sibTrans2D1" presStyleIdx="0" presStyleCnt="3" custScaleX="198509" custScaleY="147360"/>
      <dgm:spPr>
        <a:prstGeom prst="mathPlus">
          <a:avLst/>
        </a:prstGeom>
      </dgm:spPr>
    </dgm:pt>
    <dgm:pt modelId="{AC1DB924-EFBF-42E8-B67C-9226643873EA}" type="pres">
      <dgm:prSet presAssocID="{FAA312E8-1104-4A0E-B878-150C69F5BF1C}" presName="connTx" presStyleLbl="sibTrans2D1" presStyleIdx="0" presStyleCnt="3"/>
      <dgm:spPr/>
    </dgm:pt>
    <dgm:pt modelId="{289A009F-B238-41B9-BBDB-9659BBE81664}" type="pres">
      <dgm:prSet presAssocID="{C703252B-1502-4C96-9BAF-149275192A3F}" presName="composite" presStyleCnt="0"/>
      <dgm:spPr/>
    </dgm:pt>
    <dgm:pt modelId="{0F21AB8B-0FB5-4F2D-BC86-378F85A9CE21}" type="pres">
      <dgm:prSet presAssocID="{C703252B-1502-4C96-9BAF-149275192A3F}" presName="imagSh" presStyleLbl="b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230" r="-83770"/>
          </a:stretch>
        </a:blipFill>
        <a:ln w="15875">
          <a:solidFill>
            <a:srgbClr val="102D46"/>
          </a:solidFill>
        </a:ln>
      </dgm:spPr>
    </dgm:pt>
    <dgm:pt modelId="{38056ABA-C678-4FA1-BB0F-912C34DE82AB}" type="pres">
      <dgm:prSet presAssocID="{C703252B-1502-4C96-9BAF-149275192A3F}" presName="txNode" presStyleLbl="node1" presStyleIdx="1" presStyleCnt="4" custLinFactNeighborY="17025">
        <dgm:presLayoutVars>
          <dgm:bulletEnabled val="1"/>
        </dgm:presLayoutVars>
      </dgm:prSet>
      <dgm:spPr/>
    </dgm:pt>
    <dgm:pt modelId="{04BA2D07-E819-4CB2-891B-F9B76B4A5AE4}" type="pres">
      <dgm:prSet presAssocID="{8FB632D8-856D-4F3B-8B16-95538647FA72}" presName="sibTrans" presStyleLbl="sibTrans2D1" presStyleIdx="1" presStyleCnt="3" custScaleX="226551"/>
      <dgm:spPr/>
    </dgm:pt>
    <dgm:pt modelId="{573F711F-5748-4D8D-9815-A79A3B6D1A4F}" type="pres">
      <dgm:prSet presAssocID="{8FB632D8-856D-4F3B-8B16-95538647FA72}" presName="connTx" presStyleLbl="sibTrans2D1" presStyleIdx="1" presStyleCnt="3"/>
      <dgm:spPr/>
    </dgm:pt>
    <dgm:pt modelId="{4FC2B4F1-ADA0-4B53-8F8A-66BFF1DD1883}" type="pres">
      <dgm:prSet presAssocID="{B9F8F009-C628-4B59-B73C-50E29A4500DF}" presName="composite" presStyleCnt="0"/>
      <dgm:spPr/>
    </dgm:pt>
    <dgm:pt modelId="{55CC7796-9130-434D-9EEE-F6D85B345EB3}" type="pres">
      <dgm:prSet presAssocID="{B9F8F009-C628-4B59-B73C-50E29A4500DF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5875">
          <a:solidFill>
            <a:srgbClr val="102D46"/>
          </a:solidFill>
        </a:ln>
      </dgm:spPr>
    </dgm:pt>
    <dgm:pt modelId="{ECC21BCE-FC7C-462D-9D4D-DAA5822E2FF3}" type="pres">
      <dgm:prSet presAssocID="{B9F8F009-C628-4B59-B73C-50E29A4500DF}" presName="txNode" presStyleLbl="node1" presStyleIdx="2" presStyleCnt="4" custLinFactNeighborY="17025">
        <dgm:presLayoutVars>
          <dgm:bulletEnabled val="1"/>
        </dgm:presLayoutVars>
      </dgm:prSet>
      <dgm:spPr/>
    </dgm:pt>
    <dgm:pt modelId="{3BF7745F-E0DD-403E-A1D0-31C9EF749F31}" type="pres">
      <dgm:prSet presAssocID="{494DDF78-FAFF-4750-9DC4-81520CC4B1AA}" presName="sibTrans" presStyleLbl="sibTrans2D1" presStyleIdx="2" presStyleCnt="3" custScaleX="190861"/>
      <dgm:spPr/>
    </dgm:pt>
    <dgm:pt modelId="{BD68CD41-B613-4EEA-BC8B-D93F1A81C04E}" type="pres">
      <dgm:prSet presAssocID="{494DDF78-FAFF-4750-9DC4-81520CC4B1AA}" presName="connTx" presStyleLbl="sibTrans2D1" presStyleIdx="2" presStyleCnt="3"/>
      <dgm:spPr/>
    </dgm:pt>
    <dgm:pt modelId="{CCBC1E36-01E3-476C-88DB-842CB32EC754}" type="pres">
      <dgm:prSet presAssocID="{8303BDBB-A837-41ED-9F89-DAC336334336}" presName="composite" presStyleCnt="0"/>
      <dgm:spPr/>
    </dgm:pt>
    <dgm:pt modelId="{1E9F271E-1370-472D-A327-0323B6785056}" type="pres">
      <dgm:prSet presAssocID="{8303BDBB-A837-41ED-9F89-DAC336334336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>
          <a:solidFill>
            <a:srgbClr val="102D46"/>
          </a:solidFill>
        </a:ln>
      </dgm:spPr>
    </dgm:pt>
    <dgm:pt modelId="{A1549D62-BD2A-41D5-8DB5-33C227328EFC}" type="pres">
      <dgm:prSet presAssocID="{8303BDBB-A837-41ED-9F89-DAC336334336}" presName="txNode" presStyleLbl="node1" presStyleIdx="3" presStyleCnt="4" custLinFactNeighborY="17025">
        <dgm:presLayoutVars>
          <dgm:bulletEnabled val="1"/>
        </dgm:presLayoutVars>
      </dgm:prSet>
      <dgm:spPr/>
    </dgm:pt>
  </dgm:ptLst>
  <dgm:cxnLst>
    <dgm:cxn modelId="{964CBA0B-3EA2-4A14-ACB0-80FD6058C03F}" type="presOf" srcId="{B9F8F009-C628-4B59-B73C-50E29A4500DF}" destId="{ECC21BCE-FC7C-462D-9D4D-DAA5822E2FF3}" srcOrd="0" destOrd="0" presId="urn:microsoft.com/office/officeart/2005/8/layout/hProcess10"/>
    <dgm:cxn modelId="{B01D9912-49C3-42B8-9E3D-1D9FB698B600}" type="presOf" srcId="{8303BDBB-A837-41ED-9F89-DAC336334336}" destId="{A1549D62-BD2A-41D5-8DB5-33C227328EFC}" srcOrd="0" destOrd="0" presId="urn:microsoft.com/office/officeart/2005/8/layout/hProcess10"/>
    <dgm:cxn modelId="{A3D78423-0C60-430C-A846-87404AAEA142}" type="presOf" srcId="{FAA312E8-1104-4A0E-B878-150C69F5BF1C}" destId="{AC1DB924-EFBF-42E8-B67C-9226643873EA}" srcOrd="1" destOrd="0" presId="urn:microsoft.com/office/officeart/2005/8/layout/hProcess10"/>
    <dgm:cxn modelId="{DA791A46-7846-4368-98F0-C0F0ABAF6832}" srcId="{B1D55DC7-695A-478B-ADBD-D2F6B92AE102}" destId="{0831DA62-52CA-415B-8EAB-9E119A64ED44}" srcOrd="0" destOrd="0" parTransId="{5A4A2A20-3BA1-4C1E-9FC4-2C8EA3163448}" sibTransId="{FAA312E8-1104-4A0E-B878-150C69F5BF1C}"/>
    <dgm:cxn modelId="{C330A874-593B-4CAD-88B8-6BAFF2C56F6E}" type="presOf" srcId="{494DDF78-FAFF-4750-9DC4-81520CC4B1AA}" destId="{BD68CD41-B613-4EEA-BC8B-D93F1A81C04E}" srcOrd="1" destOrd="0" presId="urn:microsoft.com/office/officeart/2005/8/layout/hProcess10"/>
    <dgm:cxn modelId="{16DE4E5A-9368-445A-9774-22E554E68938}" srcId="{B1D55DC7-695A-478B-ADBD-D2F6B92AE102}" destId="{C703252B-1502-4C96-9BAF-149275192A3F}" srcOrd="1" destOrd="0" parTransId="{CEF633A5-A8DD-4066-BC20-4AA07935EC01}" sibTransId="{8FB632D8-856D-4F3B-8B16-95538647FA72}"/>
    <dgm:cxn modelId="{454CA29E-A2D5-4834-96E3-0D4F6855DE7B}" type="presOf" srcId="{8FB632D8-856D-4F3B-8B16-95538647FA72}" destId="{04BA2D07-E819-4CB2-891B-F9B76B4A5AE4}" srcOrd="0" destOrd="0" presId="urn:microsoft.com/office/officeart/2005/8/layout/hProcess10"/>
    <dgm:cxn modelId="{3C3FD7AC-A443-4493-B675-18986D7D405C}" srcId="{B1D55DC7-695A-478B-ADBD-D2F6B92AE102}" destId="{B9F8F009-C628-4B59-B73C-50E29A4500DF}" srcOrd="2" destOrd="0" parTransId="{EA3E554B-41B8-4931-B092-6E08EB03B3F6}" sibTransId="{494DDF78-FAFF-4750-9DC4-81520CC4B1AA}"/>
    <dgm:cxn modelId="{C15CC3AE-ABC4-4F76-B56D-FB17DD2FAC8E}" type="presOf" srcId="{FAA312E8-1104-4A0E-B878-150C69F5BF1C}" destId="{19C71BFD-2608-4CE5-BE18-68CAF8495DFB}" srcOrd="0" destOrd="0" presId="urn:microsoft.com/office/officeart/2005/8/layout/hProcess10"/>
    <dgm:cxn modelId="{1FBF99AF-0D41-4644-BC90-C73335B34324}" type="presOf" srcId="{494DDF78-FAFF-4750-9DC4-81520CC4B1AA}" destId="{3BF7745F-E0DD-403E-A1D0-31C9EF749F31}" srcOrd="0" destOrd="0" presId="urn:microsoft.com/office/officeart/2005/8/layout/hProcess10"/>
    <dgm:cxn modelId="{C9B17CC5-1E44-4CA9-97AE-C640871DDB97}" srcId="{B1D55DC7-695A-478B-ADBD-D2F6B92AE102}" destId="{8303BDBB-A837-41ED-9F89-DAC336334336}" srcOrd="3" destOrd="0" parTransId="{A41480D8-C00E-4ED0-B061-ABA0221199B2}" sibTransId="{F6392D80-F451-41BE-9324-B30AE296B9B8}"/>
    <dgm:cxn modelId="{A74397C6-57CA-4AD7-8131-2217010EC7C1}" type="presOf" srcId="{0831DA62-52CA-415B-8EAB-9E119A64ED44}" destId="{76E92286-511F-4477-BC60-26FC73B94B6A}" srcOrd="0" destOrd="0" presId="urn:microsoft.com/office/officeart/2005/8/layout/hProcess10"/>
    <dgm:cxn modelId="{7E4FD1E1-3299-4828-915D-4C2729D13BFF}" type="presOf" srcId="{B1D55DC7-695A-478B-ADBD-D2F6B92AE102}" destId="{02EA63A8-4851-4438-89E3-86B6EDEA013F}" srcOrd="0" destOrd="0" presId="urn:microsoft.com/office/officeart/2005/8/layout/hProcess10"/>
    <dgm:cxn modelId="{22D428F8-5FF1-4786-B078-D41D71530403}" type="presOf" srcId="{C703252B-1502-4C96-9BAF-149275192A3F}" destId="{38056ABA-C678-4FA1-BB0F-912C34DE82AB}" srcOrd="0" destOrd="0" presId="urn:microsoft.com/office/officeart/2005/8/layout/hProcess10"/>
    <dgm:cxn modelId="{00E6C1F9-A3B7-41B7-B5D4-9B73C933E426}" type="presOf" srcId="{8FB632D8-856D-4F3B-8B16-95538647FA72}" destId="{573F711F-5748-4D8D-9815-A79A3B6D1A4F}" srcOrd="1" destOrd="0" presId="urn:microsoft.com/office/officeart/2005/8/layout/hProcess10"/>
    <dgm:cxn modelId="{3271C893-87F5-40A9-A730-18E9363C1D21}" type="presParOf" srcId="{02EA63A8-4851-4438-89E3-86B6EDEA013F}" destId="{C88FF34D-BD2F-4F5B-B5E1-AA29ECF05DE4}" srcOrd="0" destOrd="0" presId="urn:microsoft.com/office/officeart/2005/8/layout/hProcess10"/>
    <dgm:cxn modelId="{E6887389-FFCF-4786-ACE8-E1743B91F393}" type="presParOf" srcId="{C88FF34D-BD2F-4F5B-B5E1-AA29ECF05DE4}" destId="{9C94431D-ED8D-4DDF-A5AA-A7283D064BDD}" srcOrd="0" destOrd="0" presId="urn:microsoft.com/office/officeart/2005/8/layout/hProcess10"/>
    <dgm:cxn modelId="{4C03487C-36A4-4100-97B8-F91A39DBCAE5}" type="presParOf" srcId="{C88FF34D-BD2F-4F5B-B5E1-AA29ECF05DE4}" destId="{76E92286-511F-4477-BC60-26FC73B94B6A}" srcOrd="1" destOrd="0" presId="urn:microsoft.com/office/officeart/2005/8/layout/hProcess10"/>
    <dgm:cxn modelId="{AB13D29B-954D-41DC-9B15-C3FDD9F30462}" type="presParOf" srcId="{02EA63A8-4851-4438-89E3-86B6EDEA013F}" destId="{19C71BFD-2608-4CE5-BE18-68CAF8495DFB}" srcOrd="1" destOrd="0" presId="urn:microsoft.com/office/officeart/2005/8/layout/hProcess10"/>
    <dgm:cxn modelId="{125CCE5E-E317-451A-A9DD-B6B2A74AB5F9}" type="presParOf" srcId="{19C71BFD-2608-4CE5-BE18-68CAF8495DFB}" destId="{AC1DB924-EFBF-42E8-B67C-9226643873EA}" srcOrd="0" destOrd="0" presId="urn:microsoft.com/office/officeart/2005/8/layout/hProcess10"/>
    <dgm:cxn modelId="{D2209F4E-F48A-40C7-B124-BD9BB1344E60}" type="presParOf" srcId="{02EA63A8-4851-4438-89E3-86B6EDEA013F}" destId="{289A009F-B238-41B9-BBDB-9659BBE81664}" srcOrd="2" destOrd="0" presId="urn:microsoft.com/office/officeart/2005/8/layout/hProcess10"/>
    <dgm:cxn modelId="{FE576A7F-FF14-42B9-8ED6-3E0D5AFD7AE8}" type="presParOf" srcId="{289A009F-B238-41B9-BBDB-9659BBE81664}" destId="{0F21AB8B-0FB5-4F2D-BC86-378F85A9CE21}" srcOrd="0" destOrd="0" presId="urn:microsoft.com/office/officeart/2005/8/layout/hProcess10"/>
    <dgm:cxn modelId="{2BD91A22-922F-4369-8D46-0AEF34F91947}" type="presParOf" srcId="{289A009F-B238-41B9-BBDB-9659BBE81664}" destId="{38056ABA-C678-4FA1-BB0F-912C34DE82AB}" srcOrd="1" destOrd="0" presId="urn:microsoft.com/office/officeart/2005/8/layout/hProcess10"/>
    <dgm:cxn modelId="{3D69E74A-EC46-4CE5-A6FE-0EAC8D40C421}" type="presParOf" srcId="{02EA63A8-4851-4438-89E3-86B6EDEA013F}" destId="{04BA2D07-E819-4CB2-891B-F9B76B4A5AE4}" srcOrd="3" destOrd="0" presId="urn:microsoft.com/office/officeart/2005/8/layout/hProcess10"/>
    <dgm:cxn modelId="{891671C3-ACFF-4F0F-894A-399EB270AD45}" type="presParOf" srcId="{04BA2D07-E819-4CB2-891B-F9B76B4A5AE4}" destId="{573F711F-5748-4D8D-9815-A79A3B6D1A4F}" srcOrd="0" destOrd="0" presId="urn:microsoft.com/office/officeart/2005/8/layout/hProcess10"/>
    <dgm:cxn modelId="{C5730406-07D2-4D74-B6C5-BD56B112310C}" type="presParOf" srcId="{02EA63A8-4851-4438-89E3-86B6EDEA013F}" destId="{4FC2B4F1-ADA0-4B53-8F8A-66BFF1DD1883}" srcOrd="4" destOrd="0" presId="urn:microsoft.com/office/officeart/2005/8/layout/hProcess10"/>
    <dgm:cxn modelId="{135BF931-9535-41CA-8321-12B72C546C53}" type="presParOf" srcId="{4FC2B4F1-ADA0-4B53-8F8A-66BFF1DD1883}" destId="{55CC7796-9130-434D-9EEE-F6D85B345EB3}" srcOrd="0" destOrd="0" presId="urn:microsoft.com/office/officeart/2005/8/layout/hProcess10"/>
    <dgm:cxn modelId="{CF7C0A87-DB8A-4BF7-9DC9-73974D2AB272}" type="presParOf" srcId="{4FC2B4F1-ADA0-4B53-8F8A-66BFF1DD1883}" destId="{ECC21BCE-FC7C-462D-9D4D-DAA5822E2FF3}" srcOrd="1" destOrd="0" presId="urn:microsoft.com/office/officeart/2005/8/layout/hProcess10"/>
    <dgm:cxn modelId="{40E38BAF-0A45-427E-9853-E0E5D92AEB89}" type="presParOf" srcId="{02EA63A8-4851-4438-89E3-86B6EDEA013F}" destId="{3BF7745F-E0DD-403E-A1D0-31C9EF749F31}" srcOrd="5" destOrd="0" presId="urn:microsoft.com/office/officeart/2005/8/layout/hProcess10"/>
    <dgm:cxn modelId="{7B32A946-E7F4-426B-9029-1BDF8EF664DA}" type="presParOf" srcId="{3BF7745F-E0DD-403E-A1D0-31C9EF749F31}" destId="{BD68CD41-B613-4EEA-BC8B-D93F1A81C04E}" srcOrd="0" destOrd="0" presId="urn:microsoft.com/office/officeart/2005/8/layout/hProcess10"/>
    <dgm:cxn modelId="{7FDCE2D0-3D3D-496A-A0BA-30DD8139590B}" type="presParOf" srcId="{02EA63A8-4851-4438-89E3-86B6EDEA013F}" destId="{CCBC1E36-01E3-476C-88DB-842CB32EC754}" srcOrd="6" destOrd="0" presId="urn:microsoft.com/office/officeart/2005/8/layout/hProcess10"/>
    <dgm:cxn modelId="{1F80F680-F417-4DBE-95C2-47D4A4CE722B}" type="presParOf" srcId="{CCBC1E36-01E3-476C-88DB-842CB32EC754}" destId="{1E9F271E-1370-472D-A327-0323B6785056}" srcOrd="0" destOrd="0" presId="urn:microsoft.com/office/officeart/2005/8/layout/hProcess10"/>
    <dgm:cxn modelId="{FDE14265-B524-424C-95CC-77A38158285A}" type="presParOf" srcId="{CCBC1E36-01E3-476C-88DB-842CB32EC754}" destId="{A1549D62-BD2A-41D5-8DB5-33C227328EF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4431D-ED8D-4DDF-A5AA-A7283D064BDD}">
      <dsp:nvSpPr>
        <dsp:cNvPr id="0" name=""/>
        <dsp:cNvSpPr/>
      </dsp:nvSpPr>
      <dsp:spPr>
        <a:xfrm>
          <a:off x="1398" y="995811"/>
          <a:ext cx="1820786" cy="1820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92286-511F-4477-BC60-26FC73B94B6A}">
      <dsp:nvSpPr>
        <dsp:cNvPr id="0" name=""/>
        <dsp:cNvSpPr/>
      </dsp:nvSpPr>
      <dsp:spPr>
        <a:xfrm>
          <a:off x="297805" y="2398272"/>
          <a:ext cx="1820786" cy="18207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15</a:t>
          </a:r>
          <a:r>
            <a:rPr lang="en-US" sz="1400" b="1" kern="1200">
              <a:solidFill>
                <a:schemeClr val="tx1"/>
              </a:solidFill>
              <a:latin typeface="Sitka Heading" panose="02000505000000020004" pitchFamily="2" charset="0"/>
            </a:rPr>
            <a:t> Model Features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Sitka Heading" panose="02000505000000020004" pitchFamily="2" charset="0"/>
            </a:rPr>
            <a:t>Health, Lifestyle &amp; Socio-Economic Status</a:t>
          </a:r>
          <a:endParaRPr lang="en-US" sz="1400" b="1" kern="1200" dirty="0">
            <a:solidFill>
              <a:schemeClr val="tx1"/>
            </a:solidFill>
            <a:latin typeface="Sitka Heading" panose="02000505000000020004" pitchFamily="2" charset="0"/>
          </a:endParaRPr>
        </a:p>
      </dsp:txBody>
      <dsp:txXfrm>
        <a:off x="351134" y="2451601"/>
        <a:ext cx="1714128" cy="1714128"/>
      </dsp:txXfrm>
    </dsp:sp>
    <dsp:sp modelId="{19C71BFD-2608-4CE5-BE18-68CAF8495DFB}">
      <dsp:nvSpPr>
        <dsp:cNvPr id="0" name=""/>
        <dsp:cNvSpPr/>
      </dsp:nvSpPr>
      <dsp:spPr>
        <a:xfrm>
          <a:off x="2000161" y="1583847"/>
          <a:ext cx="696218" cy="644714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000161" y="1712790"/>
        <a:ext cx="502804" cy="386828"/>
      </dsp:txXfrm>
    </dsp:sp>
    <dsp:sp modelId="{0F21AB8B-0FB5-4F2D-BC86-378F85A9CE21}">
      <dsp:nvSpPr>
        <dsp:cNvPr id="0" name=""/>
        <dsp:cNvSpPr/>
      </dsp:nvSpPr>
      <dsp:spPr>
        <a:xfrm>
          <a:off x="2824252" y="995811"/>
          <a:ext cx="1820786" cy="182078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230" r="-83770"/>
          </a:stretch>
        </a:blip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56ABA-C678-4FA1-BB0F-912C34DE82AB}">
      <dsp:nvSpPr>
        <dsp:cNvPr id="0" name=""/>
        <dsp:cNvSpPr/>
      </dsp:nvSpPr>
      <dsp:spPr>
        <a:xfrm>
          <a:off x="3120659" y="2398272"/>
          <a:ext cx="1820786" cy="1820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sz="1400" b="1" kern="1200">
              <a:solidFill>
                <a:schemeClr val="tx1"/>
              </a:solidFill>
              <a:latin typeface="Sitka Heading" panose="02000505000000020004" pitchFamily="2" charset="0"/>
              <a:cs typeface="Calibri" panose="020F0502020204030204" pitchFamily="34" charset="0"/>
            </a:rPr>
            <a:t> Newly added Features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Sitka Heading" panose="02000505000000020004" pitchFamily="2" charset="0"/>
              <a:cs typeface="Calibri" panose="020F0502020204030204" pitchFamily="34" charset="0"/>
            </a:rPr>
            <a:t>(age_bin, income_range)</a:t>
          </a:r>
          <a:endParaRPr lang="en-US" sz="1400" b="1" kern="1200" dirty="0">
            <a:solidFill>
              <a:schemeClr val="tx1"/>
            </a:solidFill>
            <a:latin typeface="Sitka Heading" panose="02000505000000020004" pitchFamily="2" charset="0"/>
            <a:cs typeface="Calibri" panose="020F0502020204030204" pitchFamily="34" charset="0"/>
          </a:endParaRPr>
        </a:p>
      </dsp:txBody>
      <dsp:txXfrm>
        <a:off x="3173988" y="2451601"/>
        <a:ext cx="1714128" cy="1714128"/>
      </dsp:txXfrm>
    </dsp:sp>
    <dsp:sp modelId="{04BA2D07-E819-4CB2-891B-F9B76B4A5AE4}">
      <dsp:nvSpPr>
        <dsp:cNvPr id="0" name=""/>
        <dsp:cNvSpPr/>
      </dsp:nvSpPr>
      <dsp:spPr>
        <a:xfrm>
          <a:off x="4773840" y="1687449"/>
          <a:ext cx="794567" cy="437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4773840" y="1774951"/>
        <a:ext cx="663314" cy="262505"/>
      </dsp:txXfrm>
    </dsp:sp>
    <dsp:sp modelId="{55CC7796-9130-434D-9EEE-F6D85B345EB3}">
      <dsp:nvSpPr>
        <dsp:cNvPr id="0" name=""/>
        <dsp:cNvSpPr/>
      </dsp:nvSpPr>
      <dsp:spPr>
        <a:xfrm>
          <a:off x="5647106" y="995811"/>
          <a:ext cx="1820786" cy="1820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21BCE-FC7C-462D-9D4D-DAA5822E2FF3}">
      <dsp:nvSpPr>
        <dsp:cNvPr id="0" name=""/>
        <dsp:cNvSpPr/>
      </dsp:nvSpPr>
      <dsp:spPr>
        <a:xfrm>
          <a:off x="5943513" y="2398272"/>
          <a:ext cx="1820786" cy="18207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Sitka Heading" panose="02000505000000020004" pitchFamily="2" charset="0"/>
            </a:rPr>
            <a:t>AI Model Using CatBoost</a:t>
          </a:r>
          <a:endParaRPr lang="en-US" sz="1400" b="1" kern="1200" dirty="0">
            <a:solidFill>
              <a:schemeClr val="tx1"/>
            </a:solidFill>
            <a:latin typeface="Sitka Heading" panose="02000505000000020004" pitchFamily="2" charset="0"/>
          </a:endParaRPr>
        </a:p>
      </dsp:txBody>
      <dsp:txXfrm>
        <a:off x="5996842" y="2451601"/>
        <a:ext cx="1714128" cy="1714128"/>
      </dsp:txXfrm>
    </dsp:sp>
    <dsp:sp modelId="{3BF7745F-E0DD-403E-A1D0-31C9EF749F31}">
      <dsp:nvSpPr>
        <dsp:cNvPr id="0" name=""/>
        <dsp:cNvSpPr/>
      </dsp:nvSpPr>
      <dsp:spPr>
        <a:xfrm>
          <a:off x="7659280" y="1687449"/>
          <a:ext cx="669394" cy="437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7659280" y="1774951"/>
        <a:ext cx="538141" cy="262505"/>
      </dsp:txXfrm>
    </dsp:sp>
    <dsp:sp modelId="{1E9F271E-1370-472D-A327-0323B6785056}">
      <dsp:nvSpPr>
        <dsp:cNvPr id="0" name=""/>
        <dsp:cNvSpPr/>
      </dsp:nvSpPr>
      <dsp:spPr>
        <a:xfrm>
          <a:off x="8469960" y="995811"/>
          <a:ext cx="1820786" cy="182078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49D62-BD2A-41D5-8DB5-33C227328EFC}">
      <dsp:nvSpPr>
        <dsp:cNvPr id="0" name=""/>
        <dsp:cNvSpPr/>
      </dsp:nvSpPr>
      <dsp:spPr>
        <a:xfrm>
          <a:off x="8766367" y="2398272"/>
          <a:ext cx="1820786" cy="1820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rgbClr val="102D4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Sitka Heading" panose="02000505000000020004" pitchFamily="2" charset="0"/>
            </a:rPr>
            <a:t>Model Predicting Mental Illness</a:t>
          </a:r>
          <a:endParaRPr lang="en-US" sz="1400" b="1" kern="1200" dirty="0">
            <a:solidFill>
              <a:schemeClr val="tx1"/>
            </a:solidFill>
            <a:latin typeface="Sitka Heading" panose="02000505000000020004" pitchFamily="2" charset="0"/>
          </a:endParaRPr>
        </a:p>
      </dsp:txBody>
      <dsp:txXfrm>
        <a:off x="8819696" y="2451601"/>
        <a:ext cx="1714128" cy="1714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A4F8C-E918-4AA2-B7D6-8BA3DF09F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2EAE0-7046-43A4-A1B0-62E783DBF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E78637-9866-472C-B827-FE74ABBD3EA1}" type="datetime1">
              <a:rPr lang="en-GB" smtClean="0"/>
              <a:t>09/02/2025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D107-515E-4AFF-A175-895B266E35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2CA95-5884-4688-8B0C-37914EB10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490F62-96B5-44BE-A8A5-3DEBC6A2B6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0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BE3B7A-5542-440A-B7CD-5AB6A17E6EFE}" type="datetime1">
              <a:rPr lang="en-GB" noProof="0" smtClean="0"/>
              <a:t>09/02/2025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3359F2-43EF-4812-9DC0-98C0B1A4068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9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5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0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06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78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1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57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3359F2-43EF-4812-9DC0-98C0B1A4068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9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rtlCol="0" anchor="ctr"/>
          <a:lstStyle/>
          <a:p>
            <a:pPr algn="r" rtl="0"/>
            <a:r>
              <a:rPr lang="en-US" noProof="0">
                <a:solidFill>
                  <a:schemeClr val="tx2"/>
                </a:solidFill>
              </a:rPr>
              <a:t>Click to edit Master title style</a:t>
            </a:r>
            <a:endParaRPr lang="en-GB" noProof="0">
              <a:solidFill>
                <a:schemeClr val="tx2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en-GB" noProof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 rtlCol="0">
            <a:normAutofit/>
          </a:bodyPr>
          <a:lstStyle/>
          <a:p>
            <a:pPr rtl="0"/>
            <a:r>
              <a:rPr lang="en-US" noProof="0">
                <a:solidFill>
                  <a:schemeClr val="tx2"/>
                </a:solidFill>
              </a:rPr>
              <a:t>Click to edit Master title style</a:t>
            </a:r>
            <a:endParaRPr lang="en-GB" noProof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3" r:id="rId6"/>
    <p:sldLayoutId id="2147483784" r:id="rId7"/>
    <p:sldLayoutId id="2147483767" r:id="rId8"/>
    <p:sldLayoutId id="2147483782" r:id="rId9"/>
    <p:sldLayoutId id="2147483778" r:id="rId10"/>
    <p:sldLayoutId id="2147483779" r:id="rId11"/>
    <p:sldLayoutId id="2147483765" r:id="rId12"/>
    <p:sldLayoutId id="2147483766" r:id="rId13"/>
    <p:sldLayoutId id="2147483769" r:id="rId14"/>
    <p:sldLayoutId id="2147483770" r:id="rId15"/>
    <p:sldLayoutId id="2147483771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1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495107"/>
            <a:ext cx="10993549" cy="10572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Mental Health Prediction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30" y="6066002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en-GB" sz="2400" b="1" dirty="0">
                <a:solidFill>
                  <a:schemeClr val="bg1"/>
                </a:solidFill>
                <a:latin typeface="Rockwell" panose="02060603020205020403" pitchFamily="18" charset="0"/>
                <a:ea typeface="Tahoma" panose="020B0604030504040204" pitchFamily="34" charset="0"/>
                <a:cs typeface="Helvetica" panose="020B0604020202020204" pitchFamily="34" charset="0"/>
              </a:rPr>
              <a:t>Neel Dolai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40043"/>
            <a:ext cx="6184343" cy="1217957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>
                <a:solidFill>
                  <a:schemeClr val="tx1"/>
                </a:solidFill>
                <a:latin typeface="Sitka Heading" panose="02000505000000020004" pitchFamily="2" charset="0"/>
                <a:ea typeface="Tahoma" panose="020B0604030504040204" pitchFamily="34" charset="0"/>
                <a:cs typeface="Helvetica" panose="020B0604020202020204" pitchFamily="34" charset="0"/>
              </a:rPr>
              <a:t>Neel Dolai</a:t>
            </a:r>
          </a:p>
          <a:p>
            <a:pPr rtl="0"/>
            <a:r>
              <a:rPr lang="en-GB" b="1" dirty="0">
                <a:solidFill>
                  <a:schemeClr val="tx1"/>
                </a:solidFill>
                <a:latin typeface="Sitka Heading" panose="02000505000000020004" pitchFamily="2" charset="0"/>
                <a:ea typeface="Tahoma" panose="020B0604030504040204" pitchFamily="34" charset="0"/>
                <a:cs typeface="Helvetica" panose="020B0604020202020204" pitchFamily="34" charset="0"/>
              </a:rPr>
              <a:t>neelakantha.dolai@gmail.com</a:t>
            </a:r>
          </a:p>
        </p:txBody>
      </p:sp>
    </p:spTree>
    <p:extLst>
      <p:ext uri="{BB962C8B-B14F-4D97-AF65-F5344CB8AC3E}">
        <p14:creationId xmlns:p14="http://schemas.microsoft.com/office/powerpoint/2010/main" val="33008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6" y="724767"/>
            <a:ext cx="7531450" cy="825832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3200" dirty="0">
                <a:solidFill>
                  <a:schemeClr val="tx1"/>
                </a:solidFill>
              </a:rPr>
              <a:t>TABLE OF 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66" y="1962563"/>
            <a:ext cx="3636000" cy="4428000"/>
          </a:xfrm>
        </p:spPr>
        <p:txBody>
          <a:bodyPr rtlCol="0" anchor="ctr">
            <a:normAutofit/>
          </a:bodyPr>
          <a:lstStyle/>
          <a:p>
            <a:pPr marL="342900" indent="-342900" rtl="0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Sitka Heading" panose="02000505000000020004" pitchFamily="2" charset="0"/>
                <a:cs typeface="Calibri" panose="020F0502020204030204" pitchFamily="34" charset="0"/>
              </a:rPr>
              <a:t>Problem </a:t>
            </a:r>
            <a:r>
              <a:rPr lang="en-GB" sz="2200" dirty="0">
                <a:solidFill>
                  <a:srgbClr val="102D46"/>
                </a:solidFill>
                <a:latin typeface="Sitka Heading" panose="02000505000000020004" pitchFamily="2" charset="0"/>
                <a:cs typeface="Calibri" panose="020F0502020204030204" pitchFamily="34" charset="0"/>
              </a:rPr>
              <a:t>Statement</a:t>
            </a:r>
          </a:p>
          <a:p>
            <a:pPr marL="342900" indent="-342900" rtl="0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Sitka Heading" panose="02000505000000020004" pitchFamily="2" charset="0"/>
                <a:cs typeface="Calibri" panose="020F0502020204030204" pitchFamily="34" charset="0"/>
              </a:rPr>
              <a:t>The AI Model</a:t>
            </a:r>
          </a:p>
          <a:p>
            <a:pPr marL="342900" indent="-342900" rtl="0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Sitka Heading" panose="02000505000000020004" pitchFamily="2" charset="0"/>
              </a:rPr>
              <a:t>Performance &amp; Evaluation</a:t>
            </a:r>
          </a:p>
          <a:p>
            <a:pPr marL="342900" indent="-342900" rtl="0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Sitka Heading" panose="02000505000000020004" pitchFamily="2" charset="0"/>
              </a:rPr>
              <a:t>Model fine tuning &amp; Validation</a:t>
            </a:r>
          </a:p>
          <a:p>
            <a:pPr marL="342900" indent="-342900" rtl="0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Sitka Heading" panose="02000505000000020004" pitchFamily="2" charset="0"/>
                <a:cs typeface="Calibri" panose="020F0502020204030204" pitchFamily="34" charset="0"/>
              </a:rPr>
              <a:t>Business Impact</a:t>
            </a:r>
          </a:p>
          <a:p>
            <a:pPr marL="342900" indent="-342900" rtl="0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Sitka Heading" panose="02000505000000020004" pitchFamily="2" charset="0"/>
                <a:cs typeface="Calibri" panose="020F0502020204030204" pitchFamily="34" charset="0"/>
              </a:rPr>
              <a:t>Data Insights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4984" r="14984"/>
          <a:stretch/>
        </p:blipFill>
        <p:spPr>
          <a:xfrm>
            <a:off x="4872394" y="978194"/>
            <a:ext cx="6738413" cy="5412369"/>
          </a:xfr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GB" smtClean="0"/>
              <a:pPr rtl="0">
                <a:spcAft>
                  <a:spcPts val="600"/>
                </a:spcAft>
              </a:pPr>
              <a:t>2</a:t>
            </a:fld>
            <a:endParaRPr lang="en-GB"/>
          </a:p>
        </p:txBody>
      </p:sp>
      <p:pic>
        <p:nvPicPr>
          <p:cNvPr id="9" name="Picture Placeholder 8" descr="Finger touching a screen with icons&#10;&#10;Description automatically generated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141" t="32368" r="20727" b="54706"/>
          <a:stretch/>
        </p:blipFill>
        <p:spPr>
          <a:xfrm rot="20374403">
            <a:off x="9355743" y="2339635"/>
            <a:ext cx="2119548" cy="661197"/>
          </a:xfrm>
          <a:noFill/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788029"/>
            <a:ext cx="11070811" cy="593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24000"/>
            <a:ext cx="4828271" cy="5005369"/>
          </a:xfrm>
        </p:spPr>
        <p:txBody>
          <a:bodyPr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102D46"/>
                </a:solidFill>
                <a:latin typeface="Sitka Heading" panose="02000505000000020004" pitchFamily="2" charset="0"/>
              </a:rPr>
              <a:t>What is a Class Imbalance?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dirty="0">
                <a:solidFill>
                  <a:srgbClr val="102D46"/>
                </a:solidFill>
                <a:latin typeface="Sitka Heading" panose="02000505000000020004" pitchFamily="2" charset="0"/>
              </a:rPr>
            </a:br>
            <a:r>
              <a:rPr lang="en-GB" sz="2000" dirty="0">
                <a:solidFill>
                  <a:srgbClr val="102D46"/>
                </a:solidFill>
                <a:latin typeface="Sitka Heading" panose="02000505000000020004" pitchFamily="2" charset="0"/>
              </a:rPr>
              <a:t>Total number of positive data points of a class is far less than total number of negative data points of the class.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102D46"/>
              </a:solidFill>
              <a:latin typeface="Sitka Heading" panose="02000505000000020004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102D46"/>
              </a:solidFill>
              <a:latin typeface="Sitka Heading" panose="02000505000000020004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102D46"/>
                </a:solidFill>
                <a:latin typeface="Sitka Heading" panose="02000505000000020004" pitchFamily="2" charset="0"/>
              </a:rPr>
              <a:t>Why is it a problem?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102D46"/>
              </a:solidFill>
              <a:latin typeface="Sitka Heading" panose="02000505000000020004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102D46"/>
                </a:solidFill>
                <a:latin typeface="Sitka Heading" panose="02000505000000020004" pitchFamily="2" charset="0"/>
              </a:rPr>
              <a:t>ML algorithms works best when number of instances of each classes are roughly equal.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/>
              <a:t>3</a:t>
            </a:fld>
            <a:endParaRPr lang="en-GB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5F2D77A-977C-E7E7-323E-551ABDAB3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31858"/>
              </p:ext>
            </p:extLst>
          </p:nvPr>
        </p:nvGraphicFramePr>
        <p:xfrm>
          <a:off x="5454503" y="1071525"/>
          <a:ext cx="6002870" cy="4998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C2621AE-267D-3738-08F5-7724676AD25B}"/>
              </a:ext>
            </a:extLst>
          </p:cNvPr>
          <p:cNvSpPr txBox="1"/>
          <p:nvPr/>
        </p:nvSpPr>
        <p:spPr>
          <a:xfrm>
            <a:off x="6553707" y="942103"/>
            <a:ext cx="4674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ckwell" panose="02060603020205020403" pitchFamily="18" charset="0"/>
              </a:rPr>
              <a:t>Mental Illness Vs No Mental Illness</a:t>
            </a:r>
          </a:p>
          <a:p>
            <a:endParaRPr lang="en-GB" sz="20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52603D2-CACD-83AD-190E-D603C98D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29215"/>
              </p:ext>
            </p:extLst>
          </p:nvPr>
        </p:nvGraphicFramePr>
        <p:xfrm>
          <a:off x="801724" y="882350"/>
          <a:ext cx="10588552" cy="4904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257" y="775608"/>
            <a:ext cx="11125414" cy="590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THE AI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7B5A0-5976-4FBC-9F15-908902EAE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4" y="5381452"/>
            <a:ext cx="10838947" cy="1401880"/>
          </a:xfrm>
        </p:spPr>
        <p:txBody>
          <a:bodyPr rtlCol="0">
            <a:normAutofit/>
          </a:bodyPr>
          <a:lstStyle/>
          <a:p>
            <a:pPr marL="285750" indent="-285750" rtl="0">
              <a:buClr>
                <a:srgbClr val="0010A8"/>
              </a:buClr>
              <a:buFont typeface="Wingdings" panose="05000000000000000000" pitchFamily="2" charset="2"/>
              <a:buChar char="ü"/>
            </a:pPr>
            <a:r>
              <a:rPr lang="en-GB" dirty="0"/>
              <a:t>To handle the class imbalances &amp; categorical features effectively, CatBoost is used.</a:t>
            </a:r>
          </a:p>
          <a:p>
            <a:pPr marL="285750" indent="-285750" rtl="0">
              <a:buClr>
                <a:srgbClr val="0010A8"/>
              </a:buClr>
              <a:buFont typeface="Wingdings" panose="05000000000000000000" pitchFamily="2" charset="2"/>
              <a:buChar char="ü"/>
            </a:pPr>
            <a:r>
              <a:rPr lang="en-GB" dirty="0"/>
              <a:t>2 new features helped to reduce the number of unique values of variables like age &amp; income.</a:t>
            </a:r>
          </a:p>
          <a:p>
            <a:pPr marL="285750" indent="-285750" rtl="0">
              <a:buClr>
                <a:srgbClr val="0010A8"/>
              </a:buClr>
              <a:buFont typeface="Wingdings" panose="05000000000000000000" pitchFamily="2" charset="2"/>
              <a:buChar char="ü"/>
            </a:pPr>
            <a:r>
              <a:rPr lang="en-GB" dirty="0"/>
              <a:t>Income &amp; age was further binned to low/ standard/ high &amp; &lt;18/ 18-35/ 36-50/ 51-65/ 65+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D5F58F-B6D4-DC55-7A7A-868C516A4C15}"/>
              </a:ext>
            </a:extLst>
          </p:cNvPr>
          <p:cNvSpPr txBox="1">
            <a:spLocks/>
          </p:cNvSpPr>
          <p:nvPr/>
        </p:nvSpPr>
        <p:spPr>
          <a:xfrm>
            <a:off x="517144" y="5137955"/>
            <a:ext cx="11157712" cy="2077492"/>
          </a:xfrm>
          <a:prstGeom prst="rect">
            <a:avLst/>
          </a:prstGeom>
          <a:noFill/>
          <a:ln w="41275">
            <a:solidFill>
              <a:srgbClr val="102D46"/>
            </a:solidFill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b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chemeClr val="tx1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Solution </a:t>
            </a:r>
            <a:r>
              <a:rPr 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b="1" dirty="0">
                <a:solidFill>
                  <a:schemeClr val="tx1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 - If identifying people with mental illness will be more cost effective, for the business.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chemeClr val="tx1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Solution </a:t>
            </a:r>
            <a:r>
              <a:rPr 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b="1" dirty="0">
                <a:solidFill>
                  <a:schemeClr val="tx1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 - If identifying people with mental illness will be as cost effective as identifying people without mental illness, for the business.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chemeClr val="tx1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Solution </a:t>
            </a:r>
            <a:r>
              <a:rPr 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600" b="1" dirty="0">
                <a:solidFill>
                  <a:schemeClr val="tx1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 - If Identifying people with no mental illness will be cost effective, for the business.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tx1"/>
              </a:solidFill>
              <a:latin typeface="Sitka Heading" panose="02000505000000020004" pitchFamily="2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GB" b="1" dirty="0">
              <a:solidFill>
                <a:schemeClr val="tx1"/>
              </a:solidFill>
              <a:latin typeface="Sitka Heading" panose="0200050500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4E4ED-A01E-4EEE-BAB3-F66C86F2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1" y="736854"/>
            <a:ext cx="11029616" cy="703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THE AI MODEL: PERFORMANCE &amp; EVALUATION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FACE5-0C67-483B-8BC7-0D4E6D62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5</a:t>
            </a:fld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770085-9752-7556-FB85-8473291B6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26813"/>
              </p:ext>
            </p:extLst>
          </p:nvPr>
        </p:nvGraphicFramePr>
        <p:xfrm>
          <a:off x="367980" y="1694074"/>
          <a:ext cx="6723936" cy="3189732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157905">
                  <a:extLst>
                    <a:ext uri="{9D8B030D-6E8A-4147-A177-3AD203B41FA5}">
                      <a16:colId xmlns:a16="http://schemas.microsoft.com/office/drawing/2014/main" val="3316514432"/>
                    </a:ext>
                  </a:extLst>
                </a:gridCol>
                <a:gridCol w="895940">
                  <a:extLst>
                    <a:ext uri="{9D8B030D-6E8A-4147-A177-3AD203B41FA5}">
                      <a16:colId xmlns:a16="http://schemas.microsoft.com/office/drawing/2014/main" val="334205216"/>
                    </a:ext>
                  </a:extLst>
                </a:gridCol>
                <a:gridCol w="963136">
                  <a:extLst>
                    <a:ext uri="{9D8B030D-6E8A-4147-A177-3AD203B41FA5}">
                      <a16:colId xmlns:a16="http://schemas.microsoft.com/office/drawing/2014/main" val="1194333726"/>
                    </a:ext>
                  </a:extLst>
                </a:gridCol>
                <a:gridCol w="707204">
                  <a:extLst>
                    <a:ext uri="{9D8B030D-6E8A-4147-A177-3AD203B41FA5}">
                      <a16:colId xmlns:a16="http://schemas.microsoft.com/office/drawing/2014/main" val="435590479"/>
                    </a:ext>
                  </a:extLst>
                </a:gridCol>
                <a:gridCol w="989714">
                  <a:extLst>
                    <a:ext uri="{9D8B030D-6E8A-4147-A177-3AD203B41FA5}">
                      <a16:colId xmlns:a16="http://schemas.microsoft.com/office/drawing/2014/main" val="2333045426"/>
                    </a:ext>
                  </a:extLst>
                </a:gridCol>
                <a:gridCol w="1095637">
                  <a:extLst>
                    <a:ext uri="{9D8B030D-6E8A-4147-A177-3AD203B41FA5}">
                      <a16:colId xmlns:a16="http://schemas.microsoft.com/office/drawing/2014/main" val="14363469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94463368"/>
                    </a:ext>
                  </a:extLst>
                </a:gridCol>
              </a:tblGrid>
              <a:tr h="824670"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Algorithm</a:t>
                      </a:r>
                      <a:endParaRPr lang="en-GB" sz="16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F1-Score</a:t>
                      </a:r>
                      <a:endParaRPr lang="en-GB" sz="16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G_Score</a:t>
                      </a:r>
                      <a:endParaRPr lang="en-GB" sz="16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AUC Score</a:t>
                      </a:r>
                      <a:endParaRPr lang="en-GB" sz="16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True Positives</a:t>
                      </a:r>
                      <a:endParaRPr lang="en-GB" sz="16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True Negatives</a:t>
                      </a:r>
                      <a:endParaRPr lang="en-GB" sz="16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itka Heading" panose="02000505000000020004" pitchFamily="2" charset="0"/>
                        </a:rPr>
                        <a:t>Solution Type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736511"/>
                  </a:ext>
                </a:extLst>
              </a:tr>
              <a:tr h="760778"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tka Heading" panose="02000505000000020004" pitchFamily="2" charset="0"/>
                        </a:rPr>
                        <a:t>CatBoost</a:t>
                      </a:r>
                      <a:endParaRPr lang="en-GB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58.24%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0.572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 1</a:t>
                      </a:r>
                      <a:endParaRPr lang="en-GB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058080"/>
                  </a:ext>
                </a:extLst>
              </a:tr>
              <a:tr h="802142"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tka Heading" panose="02000505000000020004" pitchFamily="2" charset="0"/>
                        </a:rPr>
                        <a:t>SVM</a:t>
                      </a:r>
                      <a:endParaRPr lang="en-GB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62.19%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</a:p>
                    <a:p>
                      <a:pPr lvl="0" algn="ctr"/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0.574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 2</a:t>
                      </a:r>
                      <a:endParaRPr lang="en-GB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846130"/>
                  </a:ext>
                </a:extLst>
              </a:tr>
              <a:tr h="802142"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tka Heading" panose="02000505000000020004" pitchFamily="2" charset="0"/>
                        </a:rPr>
                        <a:t>SGD</a:t>
                      </a:r>
                      <a:endParaRPr lang="en-GB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tka Heading" panose="02000505000000020004" pitchFamily="2" charset="0"/>
                        <a:ea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62.57%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</a:t>
                      </a:r>
                    </a:p>
                    <a:p>
                      <a:pPr lvl="0" algn="ctr"/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0.574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5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69%</a:t>
                      </a:r>
                      <a:endParaRPr lang="en-GB" sz="15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 3</a:t>
                      </a:r>
                      <a:endParaRPr lang="en-GB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D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127364"/>
                  </a:ext>
                </a:extLst>
              </a:tr>
            </a:tbl>
          </a:graphicData>
        </a:graphic>
      </p:graphicFrame>
      <p:pic>
        <p:nvPicPr>
          <p:cNvPr id="14" name="Picture 13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723A9FE0-D708-326C-093C-D9E72E6C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56" r="4067"/>
          <a:stretch/>
        </p:blipFill>
        <p:spPr>
          <a:xfrm>
            <a:off x="7176977" y="1439926"/>
            <a:ext cx="4761023" cy="3729926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125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4">
            <a:alphaModFix amt="35000"/>
            <a:lum/>
          </a:blip>
          <a:srcRect/>
          <a:stretch>
            <a:fillRect t="-41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E4ED-A01E-4EEE-BAB3-F66C86F2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1040"/>
            <a:ext cx="11029616" cy="703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MODEL FINE TUNING &amp; VALIDATION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FACE5-0C67-483B-8BC7-0D4E6D62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663661"/>
            <a:ext cx="11029615" cy="4120451"/>
          </a:xfrm>
        </p:spPr>
        <p:txBody>
          <a:bodyPr rtlCol="0">
            <a:noAutofit/>
          </a:bodyPr>
          <a:lstStyle/>
          <a:p>
            <a:pPr marL="285750" indent="-285750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tx1"/>
                </a:solidFill>
                <a:latin typeface="Sitka Heading" panose="02000505000000020004" pitchFamily="2" charset="0"/>
              </a:rPr>
              <a:t>Automated hyper parameter tuning – Identified optimal hyperparameters.</a:t>
            </a:r>
          </a:p>
          <a:p>
            <a:pPr marL="285750" indent="-285750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tx1"/>
                </a:solidFill>
                <a:latin typeface="Sitka Heading" panose="02000505000000020004" pitchFamily="2" charset="0"/>
              </a:rPr>
              <a:t>Algorithmic adjustment- Adjusting the loss function.</a:t>
            </a:r>
          </a:p>
          <a:p>
            <a:pPr marL="285750" indent="-285750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tx1"/>
                </a:solidFill>
                <a:latin typeface="Sitka Heading" panose="02000505000000020004" pitchFamily="2" charset="0"/>
              </a:rPr>
              <a:t>Using 3 K-Folds models F1 score &amp; AUC score was evaluated to see any deviations.</a:t>
            </a:r>
          </a:p>
        </p:txBody>
      </p:sp>
    </p:spTree>
    <p:extLst>
      <p:ext uri="{BB962C8B-B14F-4D97-AF65-F5344CB8AC3E}">
        <p14:creationId xmlns:p14="http://schemas.microsoft.com/office/powerpoint/2010/main" val="3291501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998540"/>
            <a:ext cx="11146521" cy="593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Business IMPACT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8317BA-C3EC-1348-9413-6B5C820D79B8}"/>
              </a:ext>
            </a:extLst>
          </p:cNvPr>
          <p:cNvSpPr txBox="1">
            <a:spLocks/>
          </p:cNvSpPr>
          <p:nvPr/>
        </p:nvSpPr>
        <p:spPr>
          <a:xfrm>
            <a:off x="581191" y="1925451"/>
            <a:ext cx="11029618" cy="4165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Sitka Heading" panose="02000505000000020004" pitchFamily="2" charset="0"/>
              </a:rPr>
              <a:t>Mental illness can lead to significance insurance claims through care programs, loss of pay, unemployment, and increased risk of mortality.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Sitka Heading" panose="02000505000000020004" pitchFamily="2" charset="0"/>
              </a:rPr>
              <a:t>Business can make dedicated strategy, products and customer health care plans, well suited to individuals who are more likely to have mental illness.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Sitka Heading" panose="02000505000000020004" pitchFamily="2" charset="0"/>
              </a:rPr>
              <a:t>This initiative will significantly drive business expansion by increasing customer base, entering new markets, boosting sales volume.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Sitka Heading" panose="02000505000000020004" pitchFamily="2" charset="0"/>
              </a:rPr>
              <a:t>Business can proactively offer wellbeing plans, care programs that will promote mental well-being to make their customers happy.</a:t>
            </a:r>
          </a:p>
        </p:txBody>
      </p:sp>
    </p:spTree>
    <p:extLst>
      <p:ext uri="{BB962C8B-B14F-4D97-AF65-F5344CB8AC3E}">
        <p14:creationId xmlns:p14="http://schemas.microsoft.com/office/powerpoint/2010/main" val="31486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DE4E-F7AF-4563-B6F4-DD8C6898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39810"/>
            <a:ext cx="11029616" cy="67304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200" dirty="0">
                <a:solidFill>
                  <a:srgbClr val="102D46"/>
                </a:solidFill>
              </a:rPr>
              <a:t>DATA INSIGHTS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0BA46-6753-46D4-94DA-26C1DCAB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DE294-B0CC-4B2B-B4EB-CDB318F2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9EFA-1B10-4B11-9CB4-DF21A3A8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11" name="Picture 10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CB4E6211-FF55-4D6A-62BF-CB3E1566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446"/>
          <a:stretch/>
        </p:blipFill>
        <p:spPr>
          <a:xfrm>
            <a:off x="4778902" y="910210"/>
            <a:ext cx="3060280" cy="2863335"/>
          </a:xfrm>
          <a:prstGeom prst="rect">
            <a:avLst/>
          </a:prstGeom>
        </p:spPr>
      </p:pic>
      <p:pic>
        <p:nvPicPr>
          <p:cNvPr id="13" name="Picture 1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CC2CFD4-40E0-9924-A8A9-52EE5A5897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9" r="25136"/>
          <a:stretch/>
        </p:blipFill>
        <p:spPr>
          <a:xfrm>
            <a:off x="581191" y="1558969"/>
            <a:ext cx="4197711" cy="4429152"/>
          </a:xfrm>
          <a:prstGeom prst="rect">
            <a:avLst/>
          </a:prstGeom>
        </p:spPr>
      </p:pic>
      <p:pic>
        <p:nvPicPr>
          <p:cNvPr id="15" name="Picture 14" descr="A graph of a sleep pattern&#10;&#10;Description automatically generated with medium confidence">
            <a:extLst>
              <a:ext uri="{FF2B5EF4-FFF2-40B4-BE49-F238E27FC236}">
                <a16:creationId xmlns:a16="http://schemas.microsoft.com/office/drawing/2014/main" id="{5F421D0C-F8AF-FC7D-D35A-DE18B7E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459"/>
          <a:stretch/>
        </p:blipFill>
        <p:spPr>
          <a:xfrm>
            <a:off x="7976975" y="933244"/>
            <a:ext cx="3633831" cy="2817265"/>
          </a:xfrm>
          <a:prstGeom prst="rect">
            <a:avLst/>
          </a:prstGeom>
        </p:spPr>
      </p:pic>
      <p:pic>
        <p:nvPicPr>
          <p:cNvPr id="17" name="Picture 1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2214419-63B8-B991-84E8-17D7BEE62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657" y="3859816"/>
            <a:ext cx="6227149" cy="29981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DAB9E7-ADF8-EEDD-1C01-D05A31D2E592}"/>
              </a:ext>
            </a:extLst>
          </p:cNvPr>
          <p:cNvSpPr txBox="1"/>
          <p:nvPr/>
        </p:nvSpPr>
        <p:spPr>
          <a:xfrm>
            <a:off x="1388397" y="1620101"/>
            <a:ext cx="2946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000099"/>
                </a:solidFill>
                <a:latin typeface="Sitka Heading" panose="02000505000000020004" pitchFamily="2" charset="0"/>
              </a:rPr>
              <a:t>Individuals with age group of &lt;18 and 50+ are more likely to have mental illness.</a:t>
            </a:r>
          </a:p>
          <a:p>
            <a:endParaRPr lang="en-GB" sz="1400" b="1" i="1" dirty="0">
              <a:solidFill>
                <a:srgbClr val="000099"/>
              </a:solidFill>
              <a:latin typeface="Sitka Heading" panose="02000505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FB9DB-AD06-25F9-D8FF-E7EAAAE731FA}"/>
              </a:ext>
            </a:extLst>
          </p:cNvPr>
          <p:cNvSpPr txBox="1"/>
          <p:nvPr/>
        </p:nvSpPr>
        <p:spPr>
          <a:xfrm>
            <a:off x="5260368" y="1035749"/>
            <a:ext cx="63504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000099"/>
                </a:solidFill>
                <a:latin typeface="Sitka Heading" panose="02000505000000020004" pitchFamily="2" charset="0"/>
              </a:rPr>
              <a:t>Individual without employment, poor sleep cycle, sedentary to moderate activity level can have higher chances of having mental illness.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5D12E6-4B88-DF47-A266-D9231734691A}"/>
              </a:ext>
            </a:extLst>
          </p:cNvPr>
          <p:cNvSpPr txBox="1"/>
          <p:nvPr/>
        </p:nvSpPr>
        <p:spPr>
          <a:xfrm>
            <a:off x="5919819" y="3990733"/>
            <a:ext cx="31571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000099"/>
                </a:solidFill>
                <a:latin typeface="Sitka Heading" panose="02000505000000020004" pitchFamily="2" charset="0"/>
              </a:rPr>
              <a:t>Highly educated people like PhD holders, having good sleep cycle, tend to have high income</a:t>
            </a:r>
          </a:p>
        </p:txBody>
      </p:sp>
      <p:pic>
        <p:nvPicPr>
          <p:cNvPr id="28" name="Picture 27" descr="A graph of a graph showing the amount of employment&#10;&#10;Description automatically generated with medium confidence">
            <a:extLst>
              <a:ext uri="{FF2B5EF4-FFF2-40B4-BE49-F238E27FC236}">
                <a16:creationId xmlns:a16="http://schemas.microsoft.com/office/drawing/2014/main" id="{9A4908EE-1BBA-6031-F06C-254B541A47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209" t="39380" b="43557"/>
          <a:stretch/>
        </p:blipFill>
        <p:spPr>
          <a:xfrm>
            <a:off x="581190" y="6049253"/>
            <a:ext cx="1706174" cy="7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graph showing the amount of employment&#10;&#10;Description automatically generated with medium confidence">
            <a:extLst>
              <a:ext uri="{FF2B5EF4-FFF2-40B4-BE49-F238E27FC236}">
                <a16:creationId xmlns:a16="http://schemas.microsoft.com/office/drawing/2014/main" id="{FE8786FC-6AAC-0729-2BD8-FE96002B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426" b="4513"/>
          <a:stretch/>
        </p:blipFill>
        <p:spPr>
          <a:xfrm>
            <a:off x="9244955" y="977234"/>
            <a:ext cx="2844799" cy="270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8DE4E-F7AF-4563-B6F4-DD8C6898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45822"/>
            <a:ext cx="11029616" cy="64633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200" dirty="0">
                <a:solidFill>
                  <a:srgbClr val="102D46"/>
                </a:solidFill>
              </a:rPr>
              <a:t>DATA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9EFA-1B10-4B11-9CB4-DF21A3A8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21" name="Picture 20" descr="A graph of a number of children&#10;&#10;Description automatically generated">
            <a:extLst>
              <a:ext uri="{FF2B5EF4-FFF2-40B4-BE49-F238E27FC236}">
                <a16:creationId xmlns:a16="http://schemas.microsoft.com/office/drawing/2014/main" id="{06DD1BB3-1D18-12C8-6643-F7732FEDDC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28169"/>
          <a:stretch/>
        </p:blipFill>
        <p:spPr>
          <a:xfrm>
            <a:off x="109083" y="1759226"/>
            <a:ext cx="4134925" cy="4448883"/>
          </a:xfrm>
          <a:prstGeom prst="rect">
            <a:avLst/>
          </a:prstGeom>
        </p:spPr>
      </p:pic>
      <p:pic>
        <p:nvPicPr>
          <p:cNvPr id="23" name="Picture 22" descr="A graph showing the effects of a degree of education">
            <a:extLst>
              <a:ext uri="{FF2B5EF4-FFF2-40B4-BE49-F238E27FC236}">
                <a16:creationId xmlns:a16="http://schemas.microsoft.com/office/drawing/2014/main" id="{B841DD63-CD81-BED1-4981-8B07C56A72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74" b="3071"/>
          <a:stretch/>
        </p:blipFill>
        <p:spPr>
          <a:xfrm>
            <a:off x="4154848" y="764859"/>
            <a:ext cx="5263472" cy="323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C17B1F-FF9D-EB7F-80DC-39B0A69BA985}"/>
              </a:ext>
            </a:extLst>
          </p:cNvPr>
          <p:cNvSpPr txBox="1"/>
          <p:nvPr/>
        </p:nvSpPr>
        <p:spPr>
          <a:xfrm>
            <a:off x="850488" y="2014648"/>
            <a:ext cx="3035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000099"/>
                </a:solidFill>
                <a:latin typeface="Sitka Heading" panose="02000505000000020004" pitchFamily="2" charset="0"/>
                <a:cs typeface="Arial" panose="020B0604020202020204" pitchFamily="34" charset="0"/>
              </a:rPr>
              <a:t>Widowed individuals and people with &lt;4 children are more likely to have metal illness.</a:t>
            </a:r>
          </a:p>
        </p:txBody>
      </p:sp>
      <p:pic>
        <p:nvPicPr>
          <p:cNvPr id="4" name="Picture 3" descr="A graph of a graph showing the amount of employment&#10;&#10;Description automatically generated with medium confidence">
            <a:extLst>
              <a:ext uri="{FF2B5EF4-FFF2-40B4-BE49-F238E27FC236}">
                <a16:creationId xmlns:a16="http://schemas.microsoft.com/office/drawing/2014/main" id="{2C701D4E-847D-B08A-407D-2017AE1B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209" t="39380" b="43557"/>
          <a:stretch/>
        </p:blipFill>
        <p:spPr>
          <a:xfrm>
            <a:off x="10755975" y="6255661"/>
            <a:ext cx="1356173" cy="488799"/>
          </a:xfrm>
          <a:prstGeom prst="rect">
            <a:avLst/>
          </a:prstGeom>
        </p:spPr>
      </p:pic>
      <p:pic>
        <p:nvPicPr>
          <p:cNvPr id="10" name="Picture 9" descr="A graph of a family history&#10;&#10;Description automatically generated">
            <a:extLst>
              <a:ext uri="{FF2B5EF4-FFF2-40B4-BE49-F238E27FC236}">
                <a16:creationId xmlns:a16="http://schemas.microsoft.com/office/drawing/2014/main" id="{EA8E8458-7891-0D09-D224-EED3F30D9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95" r="27685"/>
          <a:stretch/>
        </p:blipFill>
        <p:spPr>
          <a:xfrm>
            <a:off x="5187364" y="4190579"/>
            <a:ext cx="3198439" cy="2610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790F9-E9F7-F73F-AA55-5CDBE5987C50}"/>
              </a:ext>
            </a:extLst>
          </p:cNvPr>
          <p:cNvSpPr txBox="1"/>
          <p:nvPr/>
        </p:nvSpPr>
        <p:spPr>
          <a:xfrm>
            <a:off x="5674695" y="4234513"/>
            <a:ext cx="4992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000099"/>
                </a:solidFill>
                <a:latin typeface="Sitka Heading" panose="02000505000000020004" pitchFamily="2" charset="0"/>
              </a:rPr>
              <a:t>Surprisingly, mental illness is not impacted by people’s history of chronic health conditions, depression.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i="1" dirty="0">
              <a:solidFill>
                <a:srgbClr val="000099"/>
              </a:solidFill>
              <a:latin typeface="Sitka Heading" panose="02000505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6157A-269E-63ED-407C-C70AB8EA40D9}"/>
              </a:ext>
            </a:extLst>
          </p:cNvPr>
          <p:cNvSpPr txBox="1"/>
          <p:nvPr/>
        </p:nvSpPr>
        <p:spPr>
          <a:xfrm>
            <a:off x="5821084" y="977234"/>
            <a:ext cx="6268670" cy="523220"/>
          </a:xfrm>
          <a:prstGeom prst="rect">
            <a:avLst/>
          </a:prstGeom>
          <a:solidFill>
            <a:srgbClr val="EBEAF3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000099"/>
                </a:solidFill>
                <a:latin typeface="Sitka Heading" panose="02000505000000020004" pitchFamily="2" charset="0"/>
              </a:rPr>
              <a:t>Education level, employment status has direct effect on the income of an individual.</a:t>
            </a:r>
          </a:p>
        </p:txBody>
      </p:sp>
    </p:spTree>
    <p:extLst>
      <p:ext uri="{BB962C8B-B14F-4D97-AF65-F5344CB8AC3E}">
        <p14:creationId xmlns:p14="http://schemas.microsoft.com/office/powerpoint/2010/main" val="10944103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63_TF45205285_Win32" id="{512915A2-2AB9-4EE3-80AA-D8F6366BE079}" vid="{B6D99418-21CE-40BE-AD04-F937B08DC4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33985-6DEC-4BB6-B360-FFFEFA02249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566</Words>
  <Application>Microsoft Office PowerPoint</Application>
  <PresentationFormat>Widescreen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Gill Sans MT</vt:lpstr>
      <vt:lpstr>Rockwell</vt:lpstr>
      <vt:lpstr>Sitka Heading</vt:lpstr>
      <vt:lpstr>Wingdings</vt:lpstr>
      <vt:lpstr>Wingdings 2</vt:lpstr>
      <vt:lpstr>DividendVTI</vt:lpstr>
      <vt:lpstr>Mental Health Prediction</vt:lpstr>
      <vt:lpstr>TABLE OF CONTENT </vt:lpstr>
      <vt:lpstr>PROBLEM STATEMENT</vt:lpstr>
      <vt:lpstr>THE AI MODEL</vt:lpstr>
      <vt:lpstr>THE AI MODEL: PERFORMANCE &amp; EVALUATION</vt:lpstr>
      <vt:lpstr>MODEL FINE TUNING &amp; VALIDATION</vt:lpstr>
      <vt:lpstr>Business IMPACT</vt:lpstr>
      <vt:lpstr>DATA INSIGHTS</vt:lpstr>
      <vt:lpstr>DATA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Aalpana Patra</dc:creator>
  <cp:lastModifiedBy>Aalpana Patra</cp:lastModifiedBy>
  <cp:revision>1</cp:revision>
  <dcterms:created xsi:type="dcterms:W3CDTF">2025-02-09T19:34:30Z</dcterms:created>
  <dcterms:modified xsi:type="dcterms:W3CDTF">2025-02-10T02:23:55Z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